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68" r:id="rId7"/>
    <p:sldId id="273" r:id="rId8"/>
    <p:sldId id="269" r:id="rId9"/>
    <p:sldId id="272" r:id="rId10"/>
    <p:sldId id="270" r:id="rId11"/>
    <p:sldId id="274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81" autoAdjust="0"/>
  </p:normalViewPr>
  <p:slideViewPr>
    <p:cSldViewPr snapToGrid="0">
      <p:cViewPr varScale="1">
        <p:scale>
          <a:sx n="61" d="100"/>
          <a:sy n="61" d="100"/>
        </p:scale>
        <p:origin x="1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FC710-0F2E-44C1-AB8E-14CD6404A2B4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BBB69-4572-45DB-B2A5-EEA188F2D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9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работы: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разработать метод повышения производительности при отрисовке групп 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-объектов с использованием трёхмерного движка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Unreal Engine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Задачи: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изучить механизм инстансинга геометрии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 систему пулов отрисовки, упрощающую и обобщающую работу с инстансингом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4;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 системы «поле боя» и «рука» для ККИ, применить созданную систему для отрисовки карт.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3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Применять инстансинг для отрисовки большого кол-ва одинаковых 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d-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объектов крайне выгодно.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Глядя на график на рисунке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можно заметить, что при использовании инстансинга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HISMC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количество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draw calls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константно, в то время как без него количество запросов на отрисовку растет от кол-ва инстансов.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График на рисунке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показывает, во сколько раз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FPS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использовании инстансинга больше исходного. При больших количествах инстансов наблюдается прирост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FPS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несколько раз.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данном случае в качестве примера использования инстансинга рассматриваются элементы компьютерной коллекционной карточной игры.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ККИ 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настольные и компьютерные стратегические играми с элементом случайности.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Каждая карта представляет собой элемент игры: </a:t>
            </a:r>
            <a:r>
              <a:rPr lang="ru-RU" sz="4000" dirty="0">
                <a:effectLst/>
                <a:latin typeface="+mj-lt"/>
                <a:ea typeface="Times New Roman" panose="02020603050405020304" pitchFamily="18" charset="0"/>
              </a:rPr>
              <a:t>существо, заклинание, ресурс.</a:t>
            </a:r>
            <a:endParaRPr lang="en-US" sz="4000" dirty="0">
              <a:effectLst/>
              <a:latin typeface="+mj-lt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82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Поле боя – часть 3d-сцены, на которую происходит выкладка карт игроков.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Выкладка карт происходит по рядам, карты одного типа группируются. Цель – сохранение целостности восприятия.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Все объекты на поле боя используют систему пулов отрисовки.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13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 как в определенный момент карт на поле боя может стать достаточно много, а их масштаб понизится, для пользовательского удобства была добавлена возможность приближения камеры к области выбранного игрока.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44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контексте компьютерных ККИ «рука» представляет собой набор карт, которые игрок имеет в своем распоряжении.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Все объекты в «руке» также используют систему пулов отрисовки.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05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нажатии на карту происходит её выбор. При повторном нажатии – снятие выбора.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Выбранные карты можно выкладывать на поле боя.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подсветки выбранных карт реализован материал с излучением (рис. 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2-13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 принимает на вход индекс, определяющий цвет излучения. Поскольку параметризация выполняется на уровне шейдера, не приходится создавать дополнительные дочерние материалы. Это позволяет дополнительно понизить кол-во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draw call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’ов, поскольку все цветовые вариации являются одним и тем же материалом.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23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наведении курсора мыши на карту активируется режим просмотра информации о её способностях.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Сторона, с которой появляется список способностей, определяется положением карты относительно середины окна.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12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выполнены следующие задачи:</a:t>
            </a:r>
            <a:endParaRPr lang="en-US" dirty="0">
              <a:latin typeface="+mj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рассмотрен механизм дублирования геометрии</a:t>
            </a:r>
            <a:r>
              <a:rPr lang="en-US" dirty="0">
                <a:latin typeface="+mj-lt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выявлены проблемы, возникающие при работе с инстансингом в </a:t>
            </a:r>
            <a:r>
              <a:rPr lang="en-US" dirty="0">
                <a:latin typeface="+mj-lt"/>
              </a:rPr>
              <a:t>Unreal Engine 4;</a:t>
            </a:r>
            <a:endParaRPr lang="ru-RU" dirty="0">
              <a:latin typeface="+mj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разработана система пулов отрисовки</a:t>
            </a:r>
            <a:r>
              <a:rPr lang="en-US" dirty="0">
                <a:latin typeface="+mj-lt"/>
              </a:rPr>
              <a:t>, </a:t>
            </a:r>
            <a:r>
              <a:rPr lang="ru-RU" dirty="0">
                <a:latin typeface="+mj-lt"/>
              </a:rPr>
              <a:t>решающая выявленные проблемы</a:t>
            </a:r>
            <a:r>
              <a:rPr lang="en-US" dirty="0">
                <a:latin typeface="+mj-lt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описан пример практического применения разработанной системы – отрисовка карт в ККИ</a:t>
            </a:r>
            <a:r>
              <a:rPr lang="en-US" dirty="0">
                <a:latin typeface="+mj-lt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разработаны элементы коллекционной карточной игры на языке </a:t>
            </a:r>
            <a:r>
              <a:rPr lang="en-US" dirty="0">
                <a:latin typeface="+mj-lt"/>
              </a:rPr>
              <a:t>C++ </a:t>
            </a:r>
            <a:r>
              <a:rPr lang="ru-RU" dirty="0">
                <a:latin typeface="+mj-lt"/>
              </a:rPr>
              <a:t>для </a:t>
            </a:r>
            <a:r>
              <a:rPr lang="en-US" dirty="0">
                <a:latin typeface="+mj-lt"/>
              </a:rPr>
              <a:t>Unreal Engine 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7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Actor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4) – любой 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-объект, который может быть помещен на сцену.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4) – объект, который может быть присоединен к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Actor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’у. Определяет функциональность, применимую для различных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Actor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’ов.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Instanced Static Mesh Component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(в дальнейшем,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ISMC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– компонент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Unreal Engine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4, реализующий механизм дублирования геометрии.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Меш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mesh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– 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-сетка объекта.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Материал – совокупность параметров, определяющих поведение света при взаимодействии с поверхностью объекта.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Вызов отрисовки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draw call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– команда, содержащая данные о необходимой для отрисовки геометрии. Формируется центральным процессором, исполняется видеокартой.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71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Инстансинг геометрии (дублирование геометрии) – подход, позволяющий отрисовывать множество копий одного и того же 3d-объекта за один проход.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Основная цель инстансинга – понижение количества вызовов отрисовки.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Каждая копия объекта называется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инстансом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81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использовании инстансинга во время разработки приложений на </a:t>
            </a:r>
            <a:r>
              <a:rPr lang="en-US" dirty="0"/>
              <a:t>UE4 </a:t>
            </a:r>
            <a:r>
              <a:rPr lang="ru-RU" dirty="0"/>
              <a:t>может возникнуть ряд неудобств.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1) При наличии нескольких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Actor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’ов с отдельными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ISMC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(рис. 2), использующих одну и ту же комбинацию ассетов, не происходит объединение вызовов отрисовки.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 приводит к росту числа вызовов отрисовки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раз, где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количество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ISMC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89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2) При использовании одного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ISMC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несколькими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Actor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’ами возникает необходимость хранения локальных массивов с индексами.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 особенно актуально в тех случаях, когда требуется взаимодействовать с конкретными инстансами.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удалении инстанса происходит смещение части существующих индексов. В результате, как можно увидеть на рис. 5, индексы внутри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ISMC 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обновились, а содержимое массивов осталось прежним. Это приводит к нарушению целостности данных.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15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Каждую из этих проблем можно решить: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1) Для того, чтобы избежать создания нескольких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ISMC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одной комбинации ассетов и добиться минимизации количества вызовов отрисовки, можно «централизовать» инстансинг – создать единственный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ISMC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более высоком уровне.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AutoNum type="arabicParenR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2) Для поддержания целостности данных (актуальности индексов) можно установить обратную связь с внешними массивами.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рисунке 6 изображена иерархия системы пулов отрисовки.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Пул отрисовки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расширенная версия ISMC, которая хранит указатели на внешние массивы с индексами и автоматически обновляет их при необходимости.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Для управления отдельными пулами существует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менеджер пулов отрисовки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Он отвечает за создание, удаление, определение пулов, а также предоставляет высокоуровневый доступ к каждому из них.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Для каждой комбинации меша и материалов отводится строго 1 пул. Это гарантирует минимизацию количества вызовов отрисовки.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1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Применение дублирования геометрии актуально в тех случаях, когда есть необходимость отрисовывать большое количество одинаковых 3d-объектов.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Примеры: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растительность;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повторяющиеся интерьерные/архитектурные элементы;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повторяющиеся объекты окружения.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0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0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4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2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7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3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7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1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2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B6FA-F8B0-40B6-B0A3-09F2EF77705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34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4B95-DB6B-9B71-E71E-ACFC77DE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881" y="1001066"/>
            <a:ext cx="9856237" cy="316038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Разработка метода повышения производительности рендеринга групп 3</a:t>
            </a:r>
            <a:r>
              <a:rPr lang="en-US" b="1" dirty="0"/>
              <a:t>d-</a:t>
            </a:r>
            <a:r>
              <a:rPr lang="ru-RU" b="1" dirty="0"/>
              <a:t>объектов на </a:t>
            </a:r>
            <a:r>
              <a:rPr lang="en-US" b="1" dirty="0"/>
              <a:t>Unreal Engine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415591D-693A-5348-2C7D-B99BEEC6C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55739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Котельникова Е.Ю. РК6-84Б</a:t>
            </a: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5" name="Рисунок 9">
            <a:extLst>
              <a:ext uri="{FF2B5EF4-FFF2-40B4-BE49-F238E27FC236}">
                <a16:creationId xmlns:a16="http://schemas.microsoft.com/office/drawing/2014/main" id="{52E6ECB2-091E-D86D-762A-F84B7D9E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327" y="3702882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Сценарии применения инстансинга геометрии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12DC-5007-7F29-2F06-90A4BEDF6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Применение дублирования геометрии актуально в тех случаях, когда есть необходимость отрисовывать большое количество одинаковых 3</a:t>
            </a:r>
            <a:r>
              <a:rPr lang="en-US" dirty="0">
                <a:latin typeface="+mj-lt"/>
              </a:rPr>
              <a:t>d-</a:t>
            </a:r>
            <a:r>
              <a:rPr lang="ru-RU" dirty="0">
                <a:latin typeface="+mj-lt"/>
              </a:rPr>
              <a:t>объектов.</a:t>
            </a:r>
          </a:p>
          <a:p>
            <a:r>
              <a:rPr lang="ru-RU" dirty="0">
                <a:latin typeface="+mj-lt"/>
              </a:rPr>
              <a:t>Примеры:</a:t>
            </a:r>
          </a:p>
          <a:p>
            <a:pPr lvl="1"/>
            <a:r>
              <a:rPr lang="ru-RU" dirty="0">
                <a:latin typeface="+mj-lt"/>
              </a:rPr>
              <a:t>растительность</a:t>
            </a:r>
            <a:r>
              <a:rPr lang="en-US" dirty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повторяющиеся интерьерные</a:t>
            </a:r>
            <a:r>
              <a:rPr lang="en-US" dirty="0">
                <a:latin typeface="+mj-lt"/>
              </a:rPr>
              <a:t>/</a:t>
            </a:r>
            <a:r>
              <a:rPr lang="ru-RU" dirty="0">
                <a:latin typeface="+mj-lt"/>
              </a:rPr>
              <a:t>архитектурные элементы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повторяющиеся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объекты окружения.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10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776495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EC8E-FE4B-B209-F87D-C63CA4FF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Повышение производительности с помощью инстансинга геометрии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06CD0-6248-182F-8CB4-5A1E3A8D69DD}"/>
              </a:ext>
            </a:extLst>
          </p:cNvPr>
          <p:cNvSpPr txBox="1"/>
          <p:nvPr/>
        </p:nvSpPr>
        <p:spPr>
          <a:xfrm>
            <a:off x="820856" y="5292547"/>
            <a:ext cx="478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7</a:t>
            </a:r>
            <a:r>
              <a:rPr lang="ru-RU" dirty="0">
                <a:latin typeface="+mj-lt"/>
              </a:rPr>
              <a:t>. График количества вызовов отрисовки от кол-ва инстансов</a:t>
            </a:r>
            <a:r>
              <a:rPr lang="en-US" dirty="0">
                <a:latin typeface="+mj-lt"/>
              </a:rPr>
              <a:t>/</a:t>
            </a:r>
            <a:r>
              <a:rPr lang="ru-RU" dirty="0">
                <a:latin typeface="+mj-lt"/>
              </a:rPr>
              <a:t>объектов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BF4BE-839C-8E58-11DA-5BEA3E9B9816}"/>
              </a:ext>
            </a:extLst>
          </p:cNvPr>
          <p:cNvSpPr txBox="1"/>
          <p:nvPr/>
        </p:nvSpPr>
        <p:spPr>
          <a:xfrm>
            <a:off x="6414116" y="5292546"/>
            <a:ext cx="5110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8</a:t>
            </a:r>
            <a:r>
              <a:rPr lang="ru-RU" dirty="0">
                <a:latin typeface="+mj-lt"/>
              </a:rPr>
              <a:t>. График отношения </a:t>
            </a:r>
            <a:r>
              <a:rPr lang="en-US" dirty="0">
                <a:latin typeface="+mj-lt"/>
              </a:rPr>
              <a:t>FPS </a:t>
            </a:r>
            <a:r>
              <a:rPr lang="ru-RU" dirty="0">
                <a:latin typeface="+mj-lt"/>
              </a:rPr>
              <a:t>при использовании </a:t>
            </a:r>
            <a:r>
              <a:rPr lang="en-US" dirty="0">
                <a:latin typeface="+mj-lt"/>
              </a:rPr>
              <a:t>HISMC</a:t>
            </a:r>
            <a:r>
              <a:rPr lang="ru-RU" dirty="0">
                <a:latin typeface="+mj-lt"/>
              </a:rPr>
              <a:t> к </a:t>
            </a:r>
            <a:r>
              <a:rPr lang="en-US" dirty="0">
                <a:latin typeface="+mj-lt"/>
              </a:rPr>
              <a:t>FPS </a:t>
            </a:r>
            <a:r>
              <a:rPr lang="ru-RU" dirty="0">
                <a:latin typeface="+mj-lt"/>
              </a:rPr>
              <a:t>без использования инстансинга (отдельные </a:t>
            </a:r>
            <a:r>
              <a:rPr lang="en-US" dirty="0">
                <a:latin typeface="+mj-lt"/>
              </a:rPr>
              <a:t>Actor’</a:t>
            </a:r>
            <a:r>
              <a:rPr lang="ru-RU" dirty="0">
                <a:latin typeface="+mj-lt"/>
              </a:rPr>
              <a:t>ы с </a:t>
            </a:r>
            <a:r>
              <a:rPr lang="en-US" dirty="0">
                <a:latin typeface="+mj-lt"/>
              </a:rPr>
              <a:t>UStaticMeshComponent)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53C51-1474-DD69-4C75-947D1FED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736" y="1715748"/>
            <a:ext cx="4769064" cy="3576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2482D-E67A-AAF3-A42A-E93A2C9BD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715748"/>
            <a:ext cx="4769064" cy="357679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A48B70A-8EE3-9495-3691-E502BA53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11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62108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6871-B807-E9CE-CA24-9486BE37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ККИ (коллекционная карточная игра)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227D9-AAFC-CF97-05FC-5A2E4076E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450215" algn="just">
              <a:lnSpc>
                <a:spcPct val="100000"/>
              </a:lnSpc>
            </a:pPr>
            <a:r>
              <a:rPr lang="ru-RU" dirty="0">
                <a:effectLst/>
                <a:latin typeface="+mj-lt"/>
                <a:ea typeface="Times New Roman" panose="02020603050405020304" pitchFamily="18" charset="0"/>
              </a:rPr>
              <a:t>ККИ (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CCG</a:t>
            </a:r>
            <a:r>
              <a:rPr lang="ru-RU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Collectible Card Game</a:t>
            </a:r>
            <a:r>
              <a:rPr lang="ru-RU" dirty="0">
                <a:effectLst/>
                <a:latin typeface="+mj-lt"/>
                <a:ea typeface="Times New Roman" panose="02020603050405020304" pitchFamily="18" charset="0"/>
              </a:rPr>
              <a:t>, коллекционная карточная игра) – разновидность настольных и компьютерных игр. Как правило, ККИ являются стратегическими играми с элементом случайности. Каждая карта представляет собой элемент игры: существо, заклинание, ресурс.</a:t>
            </a:r>
            <a:endParaRPr lang="en-US" dirty="0">
              <a:effectLst/>
              <a:latin typeface="+mj-lt"/>
              <a:ea typeface="Times New Roman" panose="02020603050405020304" pitchFamily="18" charset="0"/>
            </a:endParaRPr>
          </a:p>
          <a:p>
            <a:pPr indent="450215" algn="just">
              <a:lnSpc>
                <a:spcPct val="100000"/>
              </a:lnSpc>
            </a:pPr>
            <a:r>
              <a:rPr lang="ru-RU" dirty="0">
                <a:effectLst/>
                <a:latin typeface="+mj-lt"/>
                <a:ea typeface="Times New Roman" panose="02020603050405020304" pitchFamily="18" charset="0"/>
              </a:rPr>
              <a:t>Среди компьютерных ККИ известны следующие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: Hearthstone, The Elder Scrolls: Legends, Magic: The Gathering Arena, Gwent: The Witcher Card Game, </a:t>
            </a:r>
            <a:r>
              <a:rPr lang="ru-RU" dirty="0">
                <a:effectLst/>
                <a:latin typeface="+mj-lt"/>
                <a:ea typeface="Times New Roman" panose="02020603050405020304" pitchFamily="18" charset="0"/>
              </a:rPr>
              <a:t>и </a:t>
            </a:r>
            <a:r>
              <a:rPr lang="ru-RU" dirty="0" err="1">
                <a:effectLst/>
                <a:latin typeface="+mj-lt"/>
                <a:ea typeface="Times New Roman" panose="02020603050405020304" pitchFamily="18" charset="0"/>
              </a:rPr>
              <a:t>т.д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CD42D49-71B6-A618-50AD-31588FD1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12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140292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1189-04F3-1DCB-88D0-7A1CCBA1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Система «поле боя»</a:t>
            </a:r>
            <a:endParaRPr lang="en-US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D6BA387-2106-8280-2CAF-1F701108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13</a:t>
            </a:fld>
            <a:r>
              <a:rPr lang="en-US" sz="1800" dirty="0"/>
              <a:t> /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B94C0-9AE9-DCC0-BE47-E82FF1C17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67" y="1690688"/>
            <a:ext cx="8120866" cy="4296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8B640-A1B4-FF9B-56D2-2974BFD1F5DB}"/>
              </a:ext>
            </a:extLst>
          </p:cNvPr>
          <p:cNvSpPr txBox="1"/>
          <p:nvPr/>
        </p:nvSpPr>
        <p:spPr>
          <a:xfrm>
            <a:off x="4208397" y="5987018"/>
            <a:ext cx="377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9</a:t>
            </a:r>
            <a:r>
              <a:rPr lang="ru-RU" dirty="0">
                <a:latin typeface="+mj-lt"/>
              </a:rPr>
              <a:t>. Поле боя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51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A7E7-B864-C764-8173-E5DDDE7B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Приближение камеры к полю боя</a:t>
            </a:r>
            <a:endParaRPr lang="en-US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C13A47-4106-991B-9237-8E969054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14</a:t>
            </a:fld>
            <a:r>
              <a:rPr lang="en-US" sz="1800" dirty="0"/>
              <a:t> / 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8F987-1A76-5CB6-DF20-F068FEED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48" y="1806206"/>
            <a:ext cx="7760904" cy="4098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736C5C-A40F-7DBB-38AA-D6C548B359B9}"/>
              </a:ext>
            </a:extLst>
          </p:cNvPr>
          <p:cNvSpPr txBox="1"/>
          <p:nvPr/>
        </p:nvSpPr>
        <p:spPr>
          <a:xfrm>
            <a:off x="4208397" y="5892581"/>
            <a:ext cx="3775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10</a:t>
            </a:r>
            <a:r>
              <a:rPr lang="ru-RU" dirty="0">
                <a:latin typeface="+mj-lt"/>
              </a:rPr>
              <a:t>. Приближение камеры к области игрока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766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65113-2D2D-EEB7-034C-FDFA5461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Система «руки» игрока</a:t>
            </a:r>
            <a:endParaRPr lang="en-US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A4DE30-4904-0E16-82D7-BD8DF4B7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15</a:t>
            </a:fld>
            <a:r>
              <a:rPr lang="en-US" sz="1800" dirty="0"/>
              <a:t> /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DA015-7461-3C95-2A8F-5EA2D684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87" y="1602398"/>
            <a:ext cx="7816224" cy="4410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F6885-88DD-12CF-973D-65F804411843}"/>
              </a:ext>
            </a:extLst>
          </p:cNvPr>
          <p:cNvSpPr txBox="1"/>
          <p:nvPr/>
        </p:nvSpPr>
        <p:spPr>
          <a:xfrm>
            <a:off x="4208396" y="6012806"/>
            <a:ext cx="377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11</a:t>
            </a:r>
            <a:r>
              <a:rPr lang="ru-RU" dirty="0">
                <a:latin typeface="+mj-lt"/>
              </a:rPr>
              <a:t>. «Рука» игрока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0413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9846-CDBF-7998-D39E-3F2E35FF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Выбор карт из «руки»</a:t>
            </a:r>
            <a:endParaRPr lang="en-US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3FB3CCC-2A64-4BA2-6174-E8626536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16</a:t>
            </a:fld>
            <a:r>
              <a:rPr lang="en-US" sz="1800" dirty="0"/>
              <a:t> /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7E1D2-C701-34F6-0470-6B617D7D6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1" t="12020" r="7228" b="20673"/>
          <a:stretch/>
        </p:blipFill>
        <p:spPr>
          <a:xfrm>
            <a:off x="3198450" y="1812371"/>
            <a:ext cx="5795100" cy="245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645216-D0E0-243B-9FBB-BEF86BB151EF}"/>
              </a:ext>
            </a:extLst>
          </p:cNvPr>
          <p:cNvSpPr txBox="1"/>
          <p:nvPr/>
        </p:nvSpPr>
        <p:spPr>
          <a:xfrm>
            <a:off x="3198450" y="4241839"/>
            <a:ext cx="579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12</a:t>
            </a:r>
            <a:r>
              <a:rPr lang="ru-RU" dirty="0">
                <a:latin typeface="+mj-lt"/>
              </a:rPr>
              <a:t>. Материал для подсветки выбранных элементов</a:t>
            </a:r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9F1597-7FDA-428C-F90A-7D6C2C47F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11" y="4762576"/>
            <a:ext cx="3609978" cy="1360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9C7F68-64A0-2A41-8E18-EDA1093F7FB2}"/>
              </a:ext>
            </a:extLst>
          </p:cNvPr>
          <p:cNvSpPr txBox="1"/>
          <p:nvPr/>
        </p:nvSpPr>
        <p:spPr>
          <a:xfrm>
            <a:off x="4291011" y="6123543"/>
            <a:ext cx="360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13</a:t>
            </a:r>
            <a:r>
              <a:rPr lang="ru-RU" dirty="0">
                <a:latin typeface="+mj-lt"/>
              </a:rPr>
              <a:t>. Выбранные карты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7079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D7AA-FC52-C6BA-7690-0E5B9D12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Просмотр информации о карте</a:t>
            </a:r>
            <a:endParaRPr lang="en-US" b="1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AC02F16-B907-0649-255E-AC4F1425A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17</a:t>
            </a:fld>
            <a:r>
              <a:rPr lang="en-US" sz="1800" dirty="0"/>
              <a:t> / 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9FFD38-505A-6BE6-8AB4-7B44C996A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62" y="1759744"/>
            <a:ext cx="6179876" cy="4063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58A02-D681-1ADC-74D4-1A42F2389183}"/>
              </a:ext>
            </a:extLst>
          </p:cNvPr>
          <p:cNvSpPr txBox="1"/>
          <p:nvPr/>
        </p:nvSpPr>
        <p:spPr>
          <a:xfrm>
            <a:off x="4208397" y="5892581"/>
            <a:ext cx="3775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1</a:t>
            </a:r>
            <a:r>
              <a:rPr lang="en-US" dirty="0">
                <a:latin typeface="+mj-lt"/>
              </a:rPr>
              <a:t>4</a:t>
            </a:r>
            <a:r>
              <a:rPr lang="ru-RU" dirty="0">
                <a:latin typeface="+mj-lt"/>
              </a:rPr>
              <a:t>. Режим просмотра информации о способностях карты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02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D76A-2BDC-D8F4-A80A-9C74B3AF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F5F6-2517-D14B-FD87-6BCA38DBC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выполнены следующие задачи:</a:t>
            </a:r>
            <a:endParaRPr lang="en-US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рассмотрен механизм дублирования геометрии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выявлены проблемы, возникающие при работе с инстансингом в </a:t>
            </a:r>
            <a:r>
              <a:rPr lang="en-US" dirty="0">
                <a:latin typeface="+mj-lt"/>
              </a:rPr>
              <a:t>Unreal Engine 4;</a:t>
            </a:r>
            <a:endParaRPr lang="ru-RU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разработана система пулов отрисовки</a:t>
            </a:r>
            <a:r>
              <a:rPr lang="en-US" dirty="0">
                <a:latin typeface="+mj-lt"/>
              </a:rPr>
              <a:t>, </a:t>
            </a:r>
            <a:r>
              <a:rPr lang="ru-RU" dirty="0">
                <a:latin typeface="+mj-lt"/>
              </a:rPr>
              <a:t>решающая выявленные проблемы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описан пример практического применения разработанной системы – отрисовка карт в ККИ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разработаны элементы коллекционной карточной игры на языке </a:t>
            </a:r>
            <a:r>
              <a:rPr lang="en-US" dirty="0">
                <a:latin typeface="+mj-lt"/>
              </a:rPr>
              <a:t>C++ </a:t>
            </a:r>
            <a:r>
              <a:rPr lang="ru-RU" dirty="0">
                <a:latin typeface="+mj-lt"/>
              </a:rPr>
              <a:t>для </a:t>
            </a:r>
            <a:r>
              <a:rPr lang="en-US" dirty="0">
                <a:latin typeface="+mj-lt"/>
              </a:rPr>
              <a:t>Unreal Engine 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3AA7D-4100-8077-4ED6-31F0C885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18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418753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8614-BE86-F279-8B7C-CAB2F12B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8FA-81CD-10EB-69E4-34BEF400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25885"/>
          </a:xfrm>
        </p:spPr>
        <p:txBody>
          <a:bodyPr/>
          <a:lstStyle/>
          <a:p>
            <a:r>
              <a:rPr lang="ru-RU" dirty="0">
                <a:latin typeface="+mj-lt"/>
              </a:rPr>
              <a:t>Цель работы: разработать метод повышения производительности при отрисовке групп 3</a:t>
            </a:r>
            <a:r>
              <a:rPr lang="en-US" dirty="0">
                <a:latin typeface="+mj-lt"/>
              </a:rPr>
              <a:t>d</a:t>
            </a:r>
            <a:r>
              <a:rPr lang="ru-RU" dirty="0">
                <a:latin typeface="+mj-lt"/>
              </a:rPr>
              <a:t>-объектов с использованием трёхмерного движка </a:t>
            </a:r>
            <a:r>
              <a:rPr lang="en-US" dirty="0">
                <a:latin typeface="+mj-lt"/>
              </a:rPr>
              <a:t>Unreal Engine 4.</a:t>
            </a:r>
            <a:r>
              <a:rPr lang="ru-RU" dirty="0">
                <a:latin typeface="+mj-lt"/>
              </a:rPr>
              <a:t> </a:t>
            </a:r>
          </a:p>
          <a:p>
            <a:r>
              <a:rPr lang="ru-RU" dirty="0">
                <a:latin typeface="+mj-lt"/>
              </a:rPr>
              <a:t>Задачи:</a:t>
            </a:r>
          </a:p>
          <a:p>
            <a:pPr lvl="1"/>
            <a:r>
              <a:rPr lang="ru-RU" dirty="0">
                <a:latin typeface="+mj-lt"/>
              </a:rPr>
              <a:t>изучить механизм инстансинга геометрии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разработать систему пулов отрисовки, упрощающую и обобщающую работу с инстансингом в </a:t>
            </a:r>
            <a:r>
              <a:rPr lang="en-US" dirty="0">
                <a:latin typeface="+mj-lt"/>
              </a:rPr>
              <a:t>UE4;</a:t>
            </a:r>
          </a:p>
          <a:p>
            <a:pPr lvl="1"/>
            <a:r>
              <a:rPr lang="ru-RU" dirty="0">
                <a:latin typeface="+mj-lt"/>
              </a:rPr>
              <a:t>разработать системы «поле боя» и «рука» для ККИ, применить созданную систему для отрисовки карт.</a:t>
            </a:r>
            <a:endParaRPr lang="en-US" dirty="0">
              <a:latin typeface="+mj-lt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286BBDF-AC08-2D08-DF92-2A85D79E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2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126003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F92A-337D-7577-875D-6040E106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 работы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DA2B-A517-EBA1-84A8-B71880851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Данный способ повышения производительности при рендеринге работает даже на устройствах, не имеющих поддержки </a:t>
            </a:r>
            <a:r>
              <a:rPr lang="en-US" dirty="0">
                <a:latin typeface="+mj-lt"/>
              </a:rPr>
              <a:t>OpenGL ES 3.2;</a:t>
            </a:r>
          </a:p>
          <a:p>
            <a:r>
              <a:rPr lang="ru-RU" dirty="0">
                <a:latin typeface="+mj-lt"/>
              </a:rPr>
              <a:t>В </a:t>
            </a:r>
            <a:r>
              <a:rPr lang="en-US" dirty="0">
                <a:latin typeface="+mj-lt"/>
              </a:rPr>
              <a:t>Epic Games Marketplace</a:t>
            </a:r>
            <a:r>
              <a:rPr lang="ru-RU" dirty="0">
                <a:latin typeface="+mj-lt"/>
              </a:rPr>
              <a:t> отсутствуют подобные решения для коллекционных карточных игр.</a:t>
            </a:r>
            <a:endParaRPr lang="en-US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C89932-CF56-C25B-B2BD-49887012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3</a:t>
            </a:fld>
            <a:r>
              <a:rPr lang="en-US" sz="1800" dirty="0"/>
              <a:t> / </a:t>
            </a:r>
            <a:r>
              <a:rPr lang="ru-RU" sz="1800" dirty="0"/>
              <a:t>1</a:t>
            </a:r>
            <a:r>
              <a:rPr lang="en-US" sz="18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5833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788A-F698-F8E4-6580-843D262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Основные понятия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C43-CB18-3E75-EA13-82482E253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Actor (UE4) –</a:t>
            </a:r>
            <a:r>
              <a:rPr lang="ru-RU" dirty="0">
                <a:latin typeface="+mj-lt"/>
              </a:rPr>
              <a:t> любой </a:t>
            </a:r>
            <a:r>
              <a:rPr lang="en-US" dirty="0">
                <a:latin typeface="+mj-lt"/>
              </a:rPr>
              <a:t>3d-</a:t>
            </a:r>
            <a:r>
              <a:rPr lang="ru-RU" dirty="0">
                <a:latin typeface="+mj-lt"/>
              </a:rPr>
              <a:t>объект, который может быть помещен на сцену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dirty="0">
                <a:latin typeface="+mj-lt"/>
              </a:rPr>
              <a:t>Component (UE4) – </a:t>
            </a:r>
            <a:r>
              <a:rPr lang="ru-RU" dirty="0">
                <a:latin typeface="+mj-lt"/>
              </a:rPr>
              <a:t>объект, который может быть присоединен к </a:t>
            </a:r>
            <a:r>
              <a:rPr lang="en-US" dirty="0">
                <a:latin typeface="+mj-lt"/>
              </a:rPr>
              <a:t>Actor’</a:t>
            </a:r>
            <a:r>
              <a:rPr lang="ru-RU" dirty="0">
                <a:latin typeface="+mj-lt"/>
              </a:rPr>
              <a:t>у. Определяет функциональность, применимую для различных </a:t>
            </a:r>
            <a:r>
              <a:rPr lang="en-US" dirty="0">
                <a:latin typeface="+mj-lt"/>
              </a:rPr>
              <a:t>Actor’</a:t>
            </a:r>
            <a:r>
              <a:rPr lang="ru-RU" dirty="0">
                <a:latin typeface="+mj-lt"/>
              </a:rPr>
              <a:t>ов.</a:t>
            </a:r>
          </a:p>
          <a:p>
            <a:r>
              <a:rPr lang="en-US" dirty="0">
                <a:latin typeface="+mj-lt"/>
              </a:rPr>
              <a:t>(Hierarchical) Instanced Static Mesh Component (ISMC/HISMC) – </a:t>
            </a:r>
            <a:r>
              <a:rPr lang="ru-RU" dirty="0">
                <a:latin typeface="+mj-lt"/>
              </a:rPr>
              <a:t>компоненты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в </a:t>
            </a:r>
            <a:r>
              <a:rPr lang="en-US" dirty="0">
                <a:latin typeface="+mj-lt"/>
              </a:rPr>
              <a:t>Unreal Engine 4</a:t>
            </a:r>
            <a:r>
              <a:rPr lang="ru-RU" dirty="0">
                <a:latin typeface="+mj-lt"/>
              </a:rPr>
              <a:t>, реализующие механизм дублирования геометрии. </a:t>
            </a:r>
            <a:r>
              <a:rPr lang="en-US" dirty="0">
                <a:latin typeface="+mj-lt"/>
              </a:rPr>
              <a:t>HISMC </a:t>
            </a:r>
            <a:r>
              <a:rPr lang="ru-RU" dirty="0">
                <a:latin typeface="+mj-lt"/>
              </a:rPr>
              <a:t>имеет поддержку </a:t>
            </a:r>
            <a:r>
              <a:rPr lang="en-US" dirty="0">
                <a:latin typeface="+mj-lt"/>
              </a:rPr>
              <a:t>Level of Detail (LOD).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Меш (</a:t>
            </a:r>
            <a:r>
              <a:rPr lang="en-US" dirty="0">
                <a:latin typeface="+mj-lt"/>
              </a:rPr>
              <a:t>mesh) – 3d-</a:t>
            </a:r>
            <a:r>
              <a:rPr lang="ru-RU" dirty="0">
                <a:latin typeface="+mj-lt"/>
              </a:rPr>
              <a:t>сетка объекта.</a:t>
            </a:r>
          </a:p>
          <a:p>
            <a:r>
              <a:rPr lang="ru-RU" dirty="0">
                <a:latin typeface="+mj-lt"/>
              </a:rPr>
              <a:t>Материал – совокупность параметров, определяющих поведение света при взаимодействии с поверхностью объекта.</a:t>
            </a:r>
          </a:p>
          <a:p>
            <a:r>
              <a:rPr lang="ru-RU" dirty="0">
                <a:latin typeface="+mj-lt"/>
              </a:rPr>
              <a:t>Вызов отрисовки </a:t>
            </a:r>
            <a:r>
              <a:rPr lang="en-US" dirty="0">
                <a:latin typeface="+mj-lt"/>
              </a:rPr>
              <a:t>(draw call) – </a:t>
            </a:r>
            <a:r>
              <a:rPr lang="ru-RU" dirty="0">
                <a:latin typeface="+mj-lt"/>
              </a:rPr>
              <a:t>команда, содержащая данные о необходимой для отрисовки геометрии. Формируется центральным процессором, исполняется графическим (видеокартой).</a:t>
            </a:r>
            <a:endParaRPr lang="en-US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7D0CF0-F6D0-CAF5-AFF9-B8F8E2DB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4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27963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68F2-BBF3-0E66-539B-10FE3514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Инстансинг геометрии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DEFBF-82D7-633A-FC3E-1922EB082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30804" cy="4895850"/>
          </a:xfrm>
        </p:spPr>
        <p:txBody>
          <a:bodyPr/>
          <a:lstStyle/>
          <a:p>
            <a:r>
              <a:rPr lang="ru-RU" dirty="0">
                <a:latin typeface="+mj-lt"/>
              </a:rPr>
              <a:t>Инстансинг геометрии (дублирование геометрии) – подход, позволяющий отрисовывать множество копий одного и того же </a:t>
            </a:r>
            <a:r>
              <a:rPr lang="en-US" dirty="0">
                <a:latin typeface="+mj-lt"/>
              </a:rPr>
              <a:t>3d-</a:t>
            </a:r>
            <a:r>
              <a:rPr lang="ru-RU" dirty="0">
                <a:latin typeface="+mj-lt"/>
              </a:rPr>
              <a:t>объекта за один проход.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BA5A1-C54F-1858-7F01-274237824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19" y="1690688"/>
            <a:ext cx="5774362" cy="3655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252D9-6883-EB1E-27B7-35C3A204955B}"/>
              </a:ext>
            </a:extLst>
          </p:cNvPr>
          <p:cNvSpPr txBox="1"/>
          <p:nvPr/>
        </p:nvSpPr>
        <p:spPr>
          <a:xfrm>
            <a:off x="6722997" y="5346441"/>
            <a:ext cx="3775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1. Астероиды, отрисованные с помощью инстансинга геометрии</a:t>
            </a:r>
            <a:endParaRPr lang="en-US" dirty="0"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A515B-5E76-A881-7B82-33F43AA4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5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133791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F889-4266-DA96-969C-88CFF3A7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Проблемы при использовании инстансинга геометрии в </a:t>
            </a:r>
            <a:r>
              <a:rPr lang="en-US" b="1" dirty="0"/>
              <a:t>Unreal Engine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918F8-0330-8E3D-C499-1FAA85DB2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349"/>
          </a:xfrm>
        </p:spPr>
        <p:txBody>
          <a:bodyPr>
            <a:normAutofit fontScale="92500"/>
          </a:bodyPr>
          <a:lstStyle/>
          <a:p>
            <a:r>
              <a:rPr lang="ru-RU" dirty="0">
                <a:latin typeface="+mj-lt"/>
              </a:rPr>
              <a:t>При наличии нескольких </a:t>
            </a:r>
            <a:r>
              <a:rPr lang="en-US" dirty="0">
                <a:latin typeface="+mj-lt"/>
              </a:rPr>
              <a:t>Actor’</a:t>
            </a:r>
            <a:r>
              <a:rPr lang="ru-RU" dirty="0">
                <a:latin typeface="+mj-lt"/>
              </a:rPr>
              <a:t>ов с отдельными </a:t>
            </a:r>
            <a:r>
              <a:rPr lang="en-US" dirty="0">
                <a:latin typeface="+mj-lt"/>
              </a:rPr>
              <a:t>ISMC</a:t>
            </a:r>
            <a:r>
              <a:rPr lang="ru-RU" dirty="0">
                <a:latin typeface="+mj-lt"/>
              </a:rPr>
              <a:t> (рис. 2)</a:t>
            </a:r>
            <a:r>
              <a:rPr lang="en-US" dirty="0">
                <a:latin typeface="+mj-lt"/>
              </a:rPr>
              <a:t>, </a:t>
            </a:r>
            <a:r>
              <a:rPr lang="ru-RU" dirty="0">
                <a:latin typeface="+mj-lt"/>
              </a:rPr>
              <a:t>использующих одну и ту же комбинацию меша и материалов (далее – комбинацию ассетов), не происходит объединение вызовов отрисовки.</a:t>
            </a:r>
          </a:p>
          <a:p>
            <a:r>
              <a:rPr lang="ru-RU" dirty="0">
                <a:latin typeface="+mj-lt"/>
              </a:rPr>
              <a:t>Это приводит к росту числа вызовов отрисовки в </a:t>
            </a:r>
            <a:r>
              <a:rPr lang="en-US" dirty="0">
                <a:latin typeface="+mj-lt"/>
              </a:rPr>
              <a:t>N </a:t>
            </a:r>
            <a:r>
              <a:rPr lang="ru-RU" dirty="0">
                <a:latin typeface="+mj-lt"/>
              </a:rPr>
              <a:t>раз, где </a:t>
            </a:r>
            <a:r>
              <a:rPr lang="en-US" dirty="0">
                <a:latin typeface="+mj-lt"/>
              </a:rPr>
              <a:t>N – </a:t>
            </a:r>
            <a:r>
              <a:rPr lang="ru-RU" dirty="0">
                <a:latin typeface="+mj-lt"/>
              </a:rPr>
              <a:t>количество </a:t>
            </a:r>
            <a:r>
              <a:rPr lang="en-US" dirty="0">
                <a:latin typeface="+mj-lt"/>
              </a:rPr>
              <a:t>ISMC.</a:t>
            </a:r>
            <a:endParaRPr lang="ru-RU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FD190-FA76-6879-B28C-AED02AA00616}"/>
              </a:ext>
            </a:extLst>
          </p:cNvPr>
          <p:cNvSpPr txBox="1"/>
          <p:nvPr/>
        </p:nvSpPr>
        <p:spPr>
          <a:xfrm>
            <a:off x="1390650" y="6033184"/>
            <a:ext cx="941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2. </a:t>
            </a:r>
            <a:r>
              <a:rPr lang="en-US" dirty="0">
                <a:latin typeface="+mj-lt"/>
              </a:rPr>
              <a:t>Actor’</a:t>
            </a:r>
            <a:r>
              <a:rPr lang="ru-RU" dirty="0">
                <a:latin typeface="+mj-lt"/>
              </a:rPr>
              <a:t>ы с отдельными </a:t>
            </a:r>
            <a:r>
              <a:rPr lang="en-US" dirty="0">
                <a:latin typeface="+mj-lt"/>
              </a:rPr>
              <a:t>ISMC. </a:t>
            </a:r>
            <a:r>
              <a:rPr lang="ru-RU" dirty="0">
                <a:latin typeface="+mj-lt"/>
              </a:rPr>
              <a:t>Одинаковыми цветами обозначены инстансы с одними и теми же мешами и материалами</a:t>
            </a:r>
            <a:endParaRPr lang="en-US" dirty="0">
              <a:latin typeface="+mj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5383E25-134E-C13F-A326-E96F731A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6</a:t>
            </a:fld>
            <a:r>
              <a:rPr lang="en-US" sz="1800" dirty="0"/>
              <a:t> / 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9D9968-73F9-92DF-227C-77F6B2C8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813" y="3817060"/>
            <a:ext cx="5968373" cy="22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8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62A0-F7CD-3897-DE48-124F8F8A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Проблемы при использовании инстансинга геометрии в </a:t>
            </a:r>
            <a:r>
              <a:rPr lang="en-US" b="1" dirty="0"/>
              <a:t>Unreal Engine 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C525F-CE25-DCC0-C02E-463DC7CA9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736" y="1828818"/>
            <a:ext cx="4572000" cy="480583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+mj-lt"/>
              </a:rPr>
              <a:t>При использовании одного </a:t>
            </a:r>
            <a:r>
              <a:rPr lang="en-US" dirty="0">
                <a:latin typeface="+mj-lt"/>
              </a:rPr>
              <a:t>ISMC </a:t>
            </a:r>
            <a:r>
              <a:rPr lang="ru-RU" dirty="0">
                <a:latin typeface="+mj-lt"/>
              </a:rPr>
              <a:t>несколькими </a:t>
            </a:r>
            <a:r>
              <a:rPr lang="en-US" dirty="0">
                <a:latin typeface="+mj-lt"/>
              </a:rPr>
              <a:t>Actor’</a:t>
            </a:r>
            <a:r>
              <a:rPr lang="ru-RU" dirty="0">
                <a:latin typeface="+mj-lt"/>
              </a:rPr>
              <a:t>ами возникает необходимость хранения локальных массивов с индексами</a:t>
            </a:r>
            <a:r>
              <a:rPr lang="en-US" dirty="0">
                <a:latin typeface="+mj-lt"/>
              </a:rPr>
              <a:t> (</a:t>
            </a:r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3</a:t>
            </a:r>
            <a:r>
              <a:rPr lang="ru-RU" dirty="0">
                <a:latin typeface="+mj-lt"/>
              </a:rPr>
              <a:t>). </a:t>
            </a:r>
            <a:endParaRPr lang="en-US" dirty="0">
              <a:latin typeface="+mj-lt"/>
            </a:endParaRPr>
          </a:p>
          <a:p>
            <a:r>
              <a:rPr lang="ru-RU" dirty="0">
                <a:latin typeface="+mj-lt"/>
              </a:rPr>
              <a:t>При удалении инстанса происходит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смещение части индексов – внешне хранимые индексы становятся неактуальными (рис. </a:t>
            </a:r>
            <a:r>
              <a:rPr lang="en-US" dirty="0">
                <a:latin typeface="+mj-lt"/>
              </a:rPr>
              <a:t>5</a:t>
            </a:r>
            <a:r>
              <a:rPr lang="ru-RU" dirty="0">
                <a:latin typeface="+mj-lt"/>
              </a:rPr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E24BF-4480-1203-D695-5399E72D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3" y="1685910"/>
            <a:ext cx="6129337" cy="1155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930EB4-CBFF-AF91-69CD-8E9B5448CF50}"/>
              </a:ext>
            </a:extLst>
          </p:cNvPr>
          <p:cNvSpPr txBox="1"/>
          <p:nvPr/>
        </p:nvSpPr>
        <p:spPr>
          <a:xfrm>
            <a:off x="838202" y="2826617"/>
            <a:ext cx="612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3. Внешние массивы с индексами инстансов</a:t>
            </a:r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C9F9A-8422-E901-B4DC-EC4DE39BA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195949"/>
            <a:ext cx="6129338" cy="136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7725BF-9806-3B18-70C8-9A2F9FBDF0BF}"/>
              </a:ext>
            </a:extLst>
          </p:cNvPr>
          <p:cNvSpPr txBox="1"/>
          <p:nvPr/>
        </p:nvSpPr>
        <p:spPr>
          <a:xfrm>
            <a:off x="838201" y="4552600"/>
            <a:ext cx="612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4. Удаление инстанса с индексом 2</a:t>
            </a:r>
            <a:endParaRPr lang="en-US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4F6B66-C1C9-9A56-E1DE-59AFF6156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21932"/>
            <a:ext cx="6129337" cy="1391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5E07FF-4679-7548-3889-2657BDB6EA2C}"/>
              </a:ext>
            </a:extLst>
          </p:cNvPr>
          <p:cNvSpPr txBox="1"/>
          <p:nvPr/>
        </p:nvSpPr>
        <p:spPr>
          <a:xfrm>
            <a:off x="838199" y="6303431"/>
            <a:ext cx="612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5.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Смещение индексов</a:t>
            </a:r>
            <a:endParaRPr lang="en-US" dirty="0">
              <a:latin typeface="+mj-lt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3332FC2-2EFD-2122-A296-452D3498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7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691774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85B2-B497-2EA5-5851-49C89F20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Способы решения проблем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9C3A6-B233-3C50-1A20-1D26E557E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+mj-lt"/>
              </a:rPr>
              <a:t>Для минимизации количества вызовов отрисовки при обработке </a:t>
            </a:r>
            <a:r>
              <a:rPr lang="en-US" dirty="0">
                <a:latin typeface="+mj-lt"/>
              </a:rPr>
              <a:t>3d-</a:t>
            </a:r>
            <a:r>
              <a:rPr lang="ru-RU" dirty="0">
                <a:latin typeface="+mj-lt"/>
              </a:rPr>
              <a:t>объектов с одной и той же комбинацией ассетов можно «централизовать» инстансинг</a:t>
            </a: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+mj-lt"/>
              </a:rPr>
              <a:t>Для поддержания актуальности хранимых извне индексов можно установить обратную связь с внешними массивами.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F3BDA7-62AD-2645-B345-C535A157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8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151609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3608-9E2D-ADBA-BF0D-9095A45C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Система пулов отрисовки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BAB8-C4E5-49C5-3C43-0E29BB707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3250"/>
          </a:xfrm>
        </p:spPr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Для решения ранее описанных проблем была разработана система пулов отрисовки (</a:t>
            </a:r>
            <a:r>
              <a:rPr lang="en-US" dirty="0">
                <a:latin typeface="+mj-lt"/>
              </a:rPr>
              <a:t>render pools)</a:t>
            </a:r>
            <a:r>
              <a:rPr lang="ru-RU" dirty="0">
                <a:latin typeface="+mj-lt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6D04F-1419-9CCE-D0E5-791DB885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9</a:t>
            </a:fld>
            <a:r>
              <a:rPr lang="en-US" sz="1800" dirty="0"/>
              <a:t> / 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87957-69C8-9E90-675C-EC3ABD37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66" y="3022819"/>
            <a:ext cx="9605866" cy="2589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0FAC5-799F-3C07-4D27-F83FEEFCAAE4}"/>
              </a:ext>
            </a:extLst>
          </p:cNvPr>
          <p:cNvSpPr txBox="1"/>
          <p:nvPr/>
        </p:nvSpPr>
        <p:spPr>
          <a:xfrm>
            <a:off x="3031330" y="5729999"/>
            <a:ext cx="612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6</a:t>
            </a:r>
            <a:r>
              <a:rPr lang="ru-RU" dirty="0">
                <a:latin typeface="+mj-lt"/>
              </a:rPr>
              <a:t>.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Иерархия системы пулов отрисовки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622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1046</TotalTime>
  <Words>1771</Words>
  <Application>Microsoft Office PowerPoint</Application>
  <PresentationFormat>Widescreen</PresentationFormat>
  <Paragraphs>168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Symbol</vt:lpstr>
      <vt:lpstr>Times New Roman</vt:lpstr>
      <vt:lpstr>Office Theme</vt:lpstr>
      <vt:lpstr>Разработка метода повышения производительности рендеринга групп 3d-объектов на Unreal Engine 4</vt:lpstr>
      <vt:lpstr>Постановка задачи</vt:lpstr>
      <vt:lpstr>Актуальность работы</vt:lpstr>
      <vt:lpstr>Основные понятия</vt:lpstr>
      <vt:lpstr>Инстансинг геометрии</vt:lpstr>
      <vt:lpstr>Проблемы при использовании инстансинга геометрии в Unreal Engine 4</vt:lpstr>
      <vt:lpstr>Проблемы при использовании инстансинга геометрии в Unreal Engine 4</vt:lpstr>
      <vt:lpstr>Способы решения проблем</vt:lpstr>
      <vt:lpstr>Система пулов отрисовки</vt:lpstr>
      <vt:lpstr>Сценарии применения инстансинга геометрии</vt:lpstr>
      <vt:lpstr>Повышение производительности с помощью инстансинга геометрии</vt:lpstr>
      <vt:lpstr>ККИ (коллекционная карточная игра)</vt:lpstr>
      <vt:lpstr>Система «поле боя»</vt:lpstr>
      <vt:lpstr>Приближение камеры к полю боя</vt:lpstr>
      <vt:lpstr>Система «руки» игрока</vt:lpstr>
      <vt:lpstr>Выбор карт из «руки»</vt:lpstr>
      <vt:lpstr>Просмотр информации о карте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Fuck it all!</dc:title>
  <dc:creator>Elizaveta Kotelnikova</dc:creator>
  <cp:lastModifiedBy>Elizaveta Kotelnikova</cp:lastModifiedBy>
  <cp:revision>230</cp:revision>
  <dcterms:created xsi:type="dcterms:W3CDTF">2022-06-19T16:44:14Z</dcterms:created>
  <dcterms:modified xsi:type="dcterms:W3CDTF">2022-06-21T05:12:45Z</dcterms:modified>
</cp:coreProperties>
</file>